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86" r:id="rId3"/>
    <p:sldId id="273" r:id="rId4"/>
    <p:sldId id="287" r:id="rId5"/>
    <p:sldId id="309" r:id="rId6"/>
    <p:sldId id="288" r:id="rId7"/>
    <p:sldId id="289" r:id="rId8"/>
    <p:sldId id="290" r:id="rId9"/>
    <p:sldId id="291" r:id="rId10"/>
    <p:sldId id="292" r:id="rId11"/>
    <p:sldId id="293" r:id="rId12"/>
    <p:sldId id="310" r:id="rId13"/>
    <p:sldId id="304" r:id="rId14"/>
    <p:sldId id="303" r:id="rId15"/>
    <p:sldId id="311" r:id="rId16"/>
    <p:sldId id="312" r:id="rId17"/>
    <p:sldId id="294" r:id="rId18"/>
    <p:sldId id="295" r:id="rId19"/>
    <p:sldId id="305" r:id="rId20"/>
    <p:sldId id="306" r:id="rId21"/>
    <p:sldId id="296" r:id="rId22"/>
    <p:sldId id="297" r:id="rId23"/>
    <p:sldId id="298" r:id="rId24"/>
    <p:sldId id="299" r:id="rId25"/>
    <p:sldId id="307" r:id="rId26"/>
    <p:sldId id="300" r:id="rId27"/>
    <p:sldId id="301" r:id="rId28"/>
    <p:sldId id="313" r:id="rId2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4660"/>
  </p:normalViewPr>
  <p:slideViewPr>
    <p:cSldViewPr>
      <p:cViewPr varScale="1">
        <p:scale>
          <a:sx n="87" d="100"/>
          <a:sy n="87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pPr/>
              <a:t>23/11/2015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907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10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11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20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21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907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65840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5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45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71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6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3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4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7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3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43214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548679"/>
            <a:ext cx="6696744" cy="5671145"/>
          </a:xfrm>
        </p:spPr>
        <p:txBody>
          <a:bodyPr>
            <a:no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ar-KW" sz="48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ورشة عمل</a:t>
            </a: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/>
            </a:r>
            <a:b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</a:b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الإطار التنظيمي</a:t>
            </a:r>
            <a:b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</a:b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(للمساءلة التأديبية والصلح)</a:t>
            </a:r>
            <a:b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</a:b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في ضوء القانون رقم 7لسنة 2010 </a:t>
            </a:r>
            <a:b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</a:b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ولائحته </a:t>
            </a:r>
            <a:r>
              <a:rPr lang="ar-KW" sz="36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التنفيذية </a:t>
            </a: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وتعديلاتهما</a:t>
            </a:r>
            <a:r>
              <a:rPr lang="en-US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/>
            </a:r>
            <a:br>
              <a:rPr lang="en-US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</a:b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22/11/2015</a:t>
            </a:r>
            <a:endParaRPr lang="en-GB" sz="2800" b="1" dirty="0">
              <a:solidFill>
                <a:schemeClr val="tx2"/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868144" y="6403492"/>
            <a:ext cx="2133600" cy="365125"/>
          </a:xfrm>
        </p:spPr>
        <p:txBody>
          <a:bodyPr/>
          <a:lstStyle/>
          <a:p>
            <a:r>
              <a:rPr lang="en-GB" dirty="0" smtClean="0"/>
              <a:t>27/11/2014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Version 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3" cstate="print"/>
          <a:srcRect r="75690"/>
          <a:stretch/>
        </p:blipFill>
        <p:spPr>
          <a:xfrm>
            <a:off x="0" y="0"/>
            <a:ext cx="1979712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خامساً: عدم حضور المحال إلى التأديب:-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لا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يحول غياب المحال إلى مجلس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التأديب من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استمرار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المجلس في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نظر المخالفة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وإصدار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قرار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بشأنها.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إذا ثبت إخطار المحال للتأديب بموعد الجلسة 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4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سادساً: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r" rtl="1"/>
            <a:endParaRPr lang="en-US" sz="1900" dirty="0" smtClean="0"/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لمجلس التأديب - بعد التحقق من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ثبوت المخالفة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- أن يوقع أياًّ من الجزاءات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التالية:-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التنبيه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المخالف بالتوقف عن ارتكابه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المخالفة.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الإنذار.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إلزام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المخالف بإعادة اجتياز الاختبارات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التأهيلية.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2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يتبع: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11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الوقف عن العمل أو مزاولة المهنة لمدة لا تتجاوز سنة.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الوقف عن مزاولة العمل أو المهنة بشكل نهائي.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وقف الترخيص لمدة لا تتجاوز ستة أشهر.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إلغاء الترخيص.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13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يتبع: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فرض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قيود على نشاط أو أنشطة المخالف وفق حكم المادة </a:t>
            </a: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(5-12) والمتمثلة في:-</a:t>
            </a:r>
          </a:p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منع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الشخص المرخص له أو المسجل لدى الهيئة من إبرام بعض أنواع </a:t>
            </a: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الصفقات.</a:t>
            </a:r>
          </a:p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منع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الشخص المرخص له أو المسجل لدى الهيئة من مزاولة بعض الأعمال لمدة </a:t>
            </a: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محددة.</a:t>
            </a:r>
          </a:p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وقف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النشاط المرخص به لمدة معينة. </a:t>
            </a:r>
            <a:endParaRPr lang="ar-KW" sz="24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منع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الشخص المسجل لدى الهيئة من القيام بأعمال معينة أو تعليق أو تعديل أو إلغاء تسجيله من الوظيفة أو الوظائف المسجل </a:t>
            </a: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بها.</a:t>
            </a:r>
          </a:p>
          <a:p>
            <a:pPr lvl="0" fontAlgn="base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ar-KW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وقف </a:t>
            </a: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أي شخص عن التعامل في ورقة أو الأوراق المالية أو البورصة لمدة محددة.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3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يتبع: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إلغاء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التصويت أو التوكيل أو التفويض الذي تم الحصول عليه بالمخالفة لأحكام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القانون.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إيقاف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إلغاء أي عرض استحواذ أو صفقات شراء خارج نطاق عرض الاستحواذ إذا تمت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بالمخالفة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 لأحكام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الفصل السابع من القانون أو 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اللائحة.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حظر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ممارسة حق التصويت لمدة لا تزيد عن ثلاث سنوات لمساهم امتنع عن تقديم أي بيان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قدم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بياناً ناقصاً أو مخالفاً للحقيقة أو للقانون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اللائحة.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تعليق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نفاذ نشرةٍ ساريةً طبقاً لأحكام </a:t>
            </a:r>
            <a:r>
              <a:rPr lang="ar-KW" sz="2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القانون.</a:t>
            </a: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6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يتبع: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وقف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تداول ورقة مالية لفترة محدودة، أو تعليق، أو إلغاء قرار إدراج ورقة مالية قبل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نفاذه.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عزل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عضو مجلس إدارة أو مدير في إحدى الشركات المرخص لها أو الشركات المدرجة أو مراقب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الاستثمار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أمين حفظ نظام استثمار جماعي، لم يقم بتنفيذ المسؤوليات المنصوص عليها في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القانون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هذه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اللائحة.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فرض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جزاءات مالية تتدرج تبعاً لمدى جسامة المخالفة، وبحد أقصى مقداره خمسون ألف دينار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كويتي.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وفي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جميع الأحوال يجوز لمجلس التأديب أن يأمر بإلغاء المعاملات ذات العلاقة بالمخالفة وما يترتب عليها من آثار.</a:t>
            </a:r>
          </a:p>
          <a:p>
            <a:pPr marL="0" indent="0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9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يتبع: الجزاءات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إلزام المخالف بمبالغ مالية تساوي قيمة المنفعة التي حصل عليها أو قيمة الخسارة التي تجنبها نتيجة ارتكابه المخالفة، ويجوز مضاعفة القيمة في حالة تكرار ارتكاب المخالفات.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60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سابعاً: الإخطار بقرار التأديب:-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أوجبت اللائحة التنفيذية للقانون رقم 7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لسنة 2010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في المادة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(5-13) من الفصل الخامس من الكتاب الثالث (إنفاذ القانون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):- 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أمين سر  مجلس التأديب أن 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يخطر 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كتابة.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مجلس المفوضين وذوي الشأن بجميع القرارات التي تصدر عن مجلس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التأديب.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خلال ثلاثة أيام عمل من تاريخ صدورها.</a:t>
            </a:r>
            <a:endParaRPr lang="ar-KW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53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ثامناً: نفاذ قرارات مجلس التأديب 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r" rtl="1"/>
            <a:endParaRPr lang="en-US" sz="800" dirty="0" smtClean="0"/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أكدت اللائحة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التنفيذية للقانون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رقم 7 لسنة 2010 في المادة (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5-14)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من الفصل الخامس من الكتاب الثالث (إنفاذ القانون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):- 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قرارات مجلس التأديب واجبة النفاذ فور صدورها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ما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لم يحدد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قرار مجلس التأديب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موعداً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للتنفيذ.</a:t>
            </a: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وتتولى هيئة أسواق المال تنفيذ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قرار مجلس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التأديب.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91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تاسعاً: تنفيذ جزاءات مجلس التأديب 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algn="justLow" fontAlgn="base"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بينت اللائحة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التنفيذية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للقانون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رقم 7 لسنة 2010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قواعد تنفيذ الجزاءات التأديبية  في المادة (5-15)  والمادة (5-16) من الفصل الخامس من الكتاب الثالث (انفاذ القانون)  وذلك على النحو التالي:-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في حال تضمن قرار مجلس التأديب فرض جزاءات مالية على المخالف.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يجب أن يتم الوفاء بقيمة الجزاءات المالية فورا وخلال المدة المحددة في قرار مجلس التأديب.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ويتم تحصيلها من قبل الهيئة مباشرة.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للهيئة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اتخاذ الإجراءات القانونية اللازمة لضمان تنفيذ قرارات مجلس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التأديب.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وفي حالة عدم الالتزام بها يحق لها تقديم بلاغ إلى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نيابة أسواق المال وفق حكم المادة (127) من قانون الهيئة. 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وطلب اتخاذ  إجراء الإجراءات التحفظية الواردة في قانون الهيئة أو أي قانون آخر.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68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2800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مقدمة:-</a:t>
            </a:r>
            <a:endParaRPr lang="en-US" sz="2800" b="1" dirty="0">
              <a:solidFill>
                <a:schemeClr val="tx2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>
              <a:lnSpc>
                <a:spcPct val="200000"/>
              </a:lnSpc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إن الغاية المرجوة من عقد هذه الورشة هو استعراض ومناقشة الإطار التنظيمي للمساءلة التأديبية والصلح في هيئة أسواق المال وفق أحدث الممارسات التي تم تظمينها في اللائحة التنفيذية الجديدة للقانون رقم 7 لسنة 2010 بشأن إنشاء هيئة أسواق المال وتنظيم نشاط الأوراق المالية وتعديلاته.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07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عاشراً: التظلم من قرارات مجلس التأديب:-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 algn="justLow">
              <a:lnSpc>
                <a:spcPct val="150000"/>
              </a:lnSpc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نظمت اللائحة التنفيذية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للقانون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رقم 7 لسنة 2010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التظلم  من قرارات مجلس التأديب في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المادة (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5-17) من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الفصل الخامس من الكتاب الثالث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(إنفاذ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القانون)  وذلك على النحو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التالي:-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يجوز لكل من صدر بحقه جزاء من الجزاءات المنصوص عليها في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القانون.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التظلم منه كتابة لدى الهيئة خلال خمسة عشر يوما من تاريخ إخطاره كتابة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بالقرار.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ويعتبر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قرار الهيئة برفض التظلم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نهائيا.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ويجوز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الطعن فيه أمام المحكمة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المختصة.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ويعتبر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عدم الرد على التظلم خلال ثلاثين يوماً من تاريخ تقديمه بمثابة رفض له.</a:t>
            </a:r>
            <a:endParaRPr lang="ar-KW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29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7448" y="266701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ثانياً: التنظيم القانوني للصلح في هيئة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rtl="1">
              <a:buNone/>
            </a:pPr>
            <a:endParaRPr lang="en-US" sz="2000" dirty="0" smtClean="0"/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أولاً:-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مفهوم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الصلح في جرائم أسواق المال.</a:t>
            </a: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ثانياً:- نطاق الصلح في جرائم أسواق المال.</a:t>
            </a: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ثالثاً:-  عرض الصلح وميعاده.</a:t>
            </a:r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رابعاً:- شروط الصلح في جرائم أسواق المال.</a:t>
            </a: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خامساً:-  سلطة هيئة أسواق المال في قبول الصلح.</a:t>
            </a: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سادساً:- أثر قبول الصلح في جرائم أسواق المال.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ar-KW" sz="20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62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93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أولاً: مفهوم الصلح في جرائم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الصلح هو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:-</a:t>
            </a:r>
          </a:p>
          <a:p>
            <a:pPr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وسيلة قانونية لإنهاء النزاع الجنائي  وانقضاء الدعوى الجزائية .</a:t>
            </a:r>
          </a:p>
          <a:p>
            <a:pPr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تهدف إلى تجنب صدور حكم جزائي على الواقعة محل الدعوى.</a:t>
            </a:r>
          </a:p>
          <a:p>
            <a:pPr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والاستعاضة عنها بأداء مبلغ محدد بموجب القانون.</a:t>
            </a: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7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ثانياً: نطاق الصلح في جرائم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11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أجاز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المشرع في القانون رقم 7 لسنة 2010 لهيئة أسواق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المال وتعديلاته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عرض الصلح أو القبول به في أي جريمة من جرائم أسواق المال والمنصوص عليها في القانون رقم 7 لسنة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2010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وتعديلاته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11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ثالثاً: عرض الصلح وميعاده 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يتم عرض الصلح  في جرائم أسواق المال من:- </a:t>
            </a:r>
          </a:p>
          <a:p>
            <a:pPr lvl="0"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هيئة أسواق المال.</a:t>
            </a:r>
          </a:p>
          <a:p>
            <a:pPr lvl="0"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 من المتهم أو ممثله القانوني. </a:t>
            </a:r>
          </a:p>
          <a:p>
            <a:pPr lvl="0" algn="justLow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وذلك في أي مرحلة من مراحل الدعوى الجزائية وإلى أن يصدر فيها حكم بات. </a:t>
            </a:r>
          </a:p>
          <a:p>
            <a:pPr lvl="0"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ar-KW" sz="28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l" rtl="0"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18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رابعاً: شروط الصلح في جرائم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lvl="0" indent="-457200" algn="r" rtl="1"/>
            <a:endParaRPr lang="en-US" sz="1900" dirty="0" smtClean="0"/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يشترط لقبول الصلح في جرائم أسواق المال:-</a:t>
            </a:r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يكون الفعل المشكل للجريمة من الأفعال المجرمة في نصوص القانون رقم 7 لسنة 2010 بشأن إنشاء هيئة أسواق المال وتنظيم نشاط الأوراق المالية وتعديلاته.</a:t>
            </a:r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يتم عرض الصلح في أي مرحلة من مراحل الدعوى الجزائية وإلى أن يصدر حكم بات.</a:t>
            </a:r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يكون مقابل الصلح أداء مبلغ لا يقل عن الحد الأدنى للغرامة المقررة في القانون  للفعل المجرم ولا يزيد على حدها الأقصى.</a:t>
            </a:r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يجب للصلح في الجرائم المنصوص عليها في المواد (122)، (124)، (126)، (127) من القانون رقم 7 لسنة 2010</a:t>
            </a:r>
            <a:r>
              <a:rPr lang="ar-KW" sz="3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وتعديلاته</a:t>
            </a: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إضافة إلى دفع المقابل الصلح رد قيمة أي منفعة محققة أو  خسائر تم تجنبها.</a:t>
            </a:r>
          </a:p>
          <a:p>
            <a:pPr algn="justLow" fontAlgn="base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لا يكون المتهم عائدا.</a:t>
            </a: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457200" indent="-4572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41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خامساً: سلطة هيئة أسواق المال في قبول الصلح 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أعطى القانون رقم 7 لسنة 2010 بشأن إنشاء هيئة أسواق المال وتنظيم نشاط الأوراق المالية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وتعديلاته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 إلى هيئة أسواق المال سلطة جوازيه مطلقة في قبول الصلح في جرائم أسواق المال إذا ما تحققت شروط قبوله.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ولا يقيدها في هذا الشأن إلا قيد واحد أوردته  اللائحة التنفيذية في المادة (7-2) من الفصل السابع من الكتاب الثالث (إنفاذ القانون) وهو  وجوب موافقة جميع الأطراف على اتفاق الصلح في حالة تعدد الأطراف وكان للغير مصلحة أو حقوق في الصلح.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8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سادساً: أثر قبول الصلح في جرائم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يترتب على قبول الصلح وإتمام إجراءاته من قبل الأطراف المعنية نتيجة مهمة وهي انقضاء الدعوى الجزائية.</a:t>
            </a:r>
          </a:p>
          <a:p>
            <a:pPr marL="0" indent="0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36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548679"/>
            <a:ext cx="6696744" cy="5671145"/>
          </a:xfrm>
        </p:spPr>
        <p:txBody>
          <a:bodyPr>
            <a:no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ar-KW" sz="28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             ولله </a:t>
            </a:r>
            <a:r>
              <a:rPr lang="ar-KW" sz="28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الحجة البالغة،،،</a:t>
            </a:r>
            <a:br>
              <a:rPr lang="ar-KW" sz="28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</a:br>
            <a:endParaRPr lang="en-GB" sz="2800" b="1" dirty="0">
              <a:solidFill>
                <a:schemeClr val="accent1">
                  <a:lumMod val="50000"/>
                </a:schemeClr>
              </a:solidFill>
              <a:latin typeface="Sakkal Majalla" pitchFamily="2" charset="-78"/>
              <a:cs typeface="mohammad bold art 1" pitchFamily="2" charset="-7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868144" y="6403492"/>
            <a:ext cx="2133600" cy="365125"/>
          </a:xfrm>
        </p:spPr>
        <p:txBody>
          <a:bodyPr/>
          <a:lstStyle/>
          <a:p>
            <a:r>
              <a:rPr lang="en-GB" dirty="0" smtClean="0"/>
              <a:t>27/11/2014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Version 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pPr/>
              <a:t>28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38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محاور الورشة:-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>
              <a:spcBef>
                <a:spcPct val="0"/>
              </a:spcBef>
              <a:spcAft>
                <a:spcPts val="600"/>
              </a:spcAft>
            </a:pPr>
            <a:endParaRPr lang="ar-KW" sz="2500" b="1" u="sng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المحور الأول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:- </a:t>
            </a:r>
          </a:p>
          <a:p>
            <a:pPr mar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	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التنظيم القانوني للمساءلة التأديبية في هيئة أسواق المال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0" indent="0" algn="r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المحور الثاني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:- </a:t>
            </a:r>
          </a:p>
          <a:p>
            <a:pPr marL="0" indent="0" algn="justLow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	التنظيم القانوني للصلح في جرائم أسواق المال في هيئة 	أسواق المال.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81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التنظيم القانوي للمساءلة التأديبية في هيئة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أولاً:- مفهوم المخالفة التأديبية.</a:t>
            </a:r>
          </a:p>
          <a:p>
            <a:pPr marL="0" indent="0"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ثانياً:- اختصاص التأديب.</a:t>
            </a:r>
          </a:p>
          <a:p>
            <a:pPr marL="0" indent="0"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ثالثاً:- إحالة المخالفة التأديبية.</a:t>
            </a:r>
          </a:p>
          <a:p>
            <a:pPr marL="0" indent="0"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رابعاً:- ضمانات التأديب.</a:t>
            </a:r>
          </a:p>
          <a:p>
            <a:pPr marL="0" indent="0" algn="justLow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خامساً:- عدم حضور المحال إلى التأديب.</a:t>
            </a:r>
          </a:p>
          <a:p>
            <a:pPr marL="0" indent="0" algn="justLow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التنظيم القانوي للمساءلة التأديبية في هيئة أسواق المال:-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سادساً:- الجزاءات التأديبية.</a:t>
            </a:r>
          </a:p>
          <a:p>
            <a:pPr marL="0" indent="0" algn="r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سابعاً:-الإخطار بقرار التأديب.</a:t>
            </a:r>
          </a:p>
          <a:p>
            <a:pPr marL="0" indent="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ثامناً:-نفاذ قرارات مجلس التأديب.</a:t>
            </a:r>
          </a:p>
          <a:p>
            <a:pPr marL="0" indent="0" algn="r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تاسعاً:- تنفيذ جزاءات مجلس التأديب.</a:t>
            </a:r>
          </a:p>
          <a:p>
            <a:pPr marL="0" indent="0" algn="r" rtl="1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عاشراً:- التظلم من قرارات مجلس التأديب.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25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أولاً: مفهوم المخالفة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r" rtl="1"/>
            <a:endParaRPr lang="en-US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المخالفة التأديبية:-</a:t>
            </a:r>
            <a:endParaRPr lang="ar-KW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كل فعل يخالف.</a:t>
            </a:r>
          </a:p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أحكام القانون رقم 7 لسنة 2010 بشأن إنشاء هيئة أسواق المال وتنظيم نشاط الأوراق المالية وتعديلاته .</a:t>
            </a:r>
          </a:p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واللائحة التنفيذية للقانون رقم 7 لسنة 2010.</a:t>
            </a:r>
          </a:p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أو أي نظام أو قرار أو تعليمات صادرة عن الهيئة.</a:t>
            </a:r>
          </a:p>
          <a:p>
            <a:pPr marL="0" indent="0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ثانياً: اختصاص التأديب 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ar-KW" sz="6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ينعقد اختصاص التأديب في هيئة أسواق المال:-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إلى مجلس تأديب أو أكثر.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يُشكَّل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من ثلاثة أعضاء برئاسة قاضٍ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يندبه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مجلس القضاء الأعلى وعضوين من ذوي الخبرة في الشؤون 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المالية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والاقتصادية والقانونية.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وتكون مدة العضوية فيه ثلاث سنوات قابلة للتجديد.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84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ثالثاً: إحالة المخالفة التأديبية:-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r" rtl="1"/>
            <a:endParaRPr lang="en-US" sz="1900" dirty="0" smtClean="0"/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نظم القانون رقم 7 لسنة 2010 بشأن إنشاء هيئة أسواق المال وتنظيم نشاط الأوراق المالية  وتعديلاته ولائحته </a:t>
            </a:r>
            <a:r>
              <a:rPr lang="ar-KW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التنفيذية </a:t>
            </a: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آلية إحالة المخالفة التأديبية، وذلك من خلال طريقين :-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الإدارات  الرقابية المختصة في هيئة أسواق المال، وذلك عند رصدها للمخالفات أثناء قيامها بدورها الرقابي.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مجلس مفوضي هيئة أسواق المال أو لجنة الشكاوى والتظلمات بعد البت في الشكاوى المقدمة لهما بثبوت المخالفة.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24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878" y="266701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8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رابعاً: ضمانات التأديب:-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2"/>
            <a:ext cx="8229600" cy="4830762"/>
          </a:xfrm>
        </p:spPr>
        <p:txBody>
          <a:bodyPr>
            <a:normAutofit fontScale="47500" lnSpcReduction="20000"/>
          </a:bodyPr>
          <a:lstStyle/>
          <a:p>
            <a:pPr marL="0" lvl="0" indent="0" algn="r" rtl="1">
              <a:buNone/>
            </a:pPr>
            <a:endParaRPr lang="en-US" sz="1900" dirty="0" smtClean="0"/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sz="4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كدت اللائحة </a:t>
            </a:r>
            <a:r>
              <a:rPr lang="ar-KW" sz="4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التنفيذية 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للقانون </a:t>
            </a:r>
            <a:r>
              <a:rPr lang="ar-KW" sz="4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رقم 7 لسنة 2010 بشأن إنشاء هيئة أسواق المال وتنظيم نشاط الأوراق المالية  وتعديلاته 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ضمانات التأديب أمام مجلس التأديب وذلك في  المواد (5-6) (5-7) (5-8) من الفصل الخامس من الكتاب الثالث (إنفاذ القانون):-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أمين السر أن يُمكن </a:t>
            </a:r>
            <a:r>
              <a:rPr lang="ar-KW" sz="4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المحال إلى مجلس التأديب  أو وكيله من الاطلاع على جميع الأوراق المتعلقة بالمخالفة وتزويده بصورة من الأوراق التي يطلبها بعد سداد الرسم المقرر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4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على مجلس التأديب  أن يواجه المحال إليه بالمخالفة المنسوبة إليه، وأسانيدها وأن يمكنه من الدفاع عن نفسه أصالة أو بالوكالة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Low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KW" sz="4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لمجلس التأديب أن يسمع من يرى سماع شهادته أو الاستعانة بخبرته بقرار منه أو بناء على طلب المحال إليه أو وكيله</a:t>
            </a:r>
            <a:r>
              <a:rPr lang="ar-KW" sz="4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ar-KW" sz="4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27/11/2014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Version 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82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4974</TotalTime>
  <Words>1773</Words>
  <Application>Microsoft Office PowerPoint</Application>
  <PresentationFormat>On-screen Show (4:3)</PresentationFormat>
  <Paragraphs>264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ورشة عمل الإطار التنظيمي (للمساءلة التأديبية والصلح) في ضوء القانون رقم 7لسنة 2010  ولائحته التنفيذية وتعديلاتهما 22/11/2015</vt:lpstr>
      <vt:lpstr>مقدمة:-</vt:lpstr>
      <vt:lpstr>محاور الورشة:-</vt:lpstr>
      <vt:lpstr>التنظيم القانوي للمساءلة التأديبية في هيئة أسواق المال:-</vt:lpstr>
      <vt:lpstr>التنظيم القانوي للمساءلة التأديبية في هيئة أسواق المال:-</vt:lpstr>
      <vt:lpstr>أولاً: مفهوم المخالفة التأديبية:-</vt:lpstr>
      <vt:lpstr>ثانياً: اختصاص التأديب :-</vt:lpstr>
      <vt:lpstr>ثالثاً: إحالة المخالفة التأديبية:-</vt:lpstr>
      <vt:lpstr>رابعاً: ضمانات التأديب:-</vt:lpstr>
      <vt:lpstr>خامساً: عدم حضور المحال إلى التأديب:-</vt:lpstr>
      <vt:lpstr>سادساً: الجزاءات التأديبية:-</vt:lpstr>
      <vt:lpstr>يتبع: الجزاءات التأديبية:-</vt:lpstr>
      <vt:lpstr>يتبع: الجزاءات التأديبية:-</vt:lpstr>
      <vt:lpstr>يتبع: الجزاءات التأديبية:-</vt:lpstr>
      <vt:lpstr>يتبع: الجزاءات التأديبية:-</vt:lpstr>
      <vt:lpstr>يتبع: الجزاءات التأديبية:-</vt:lpstr>
      <vt:lpstr>سابعاً: الإخطار بقرار التأديب:-</vt:lpstr>
      <vt:lpstr>ثامناً: نفاذ قرارات مجلس التأديب :-</vt:lpstr>
      <vt:lpstr>تاسعاً: تنفيذ جزاءات مجلس التأديب :-</vt:lpstr>
      <vt:lpstr>عاشراً: التظلم من قرارات مجلس التأديب:-</vt:lpstr>
      <vt:lpstr>ثانياً: التنظيم القانوني للصلح في هيئة أسواق المال:-</vt:lpstr>
      <vt:lpstr>أولاً: مفهوم الصلح في جرائم أسواق المال:-</vt:lpstr>
      <vt:lpstr>ثانياً: نطاق الصلح في جرائم أسواق المال:-</vt:lpstr>
      <vt:lpstr>ثالثاً: عرض الصلح وميعاده :-</vt:lpstr>
      <vt:lpstr>رابعاً: شروط الصلح في جرائم أسواق المال:-</vt:lpstr>
      <vt:lpstr>خامساً: سلطة هيئة أسواق المال في قبول الصلح :-</vt:lpstr>
      <vt:lpstr>سادساً: أثر قبول الصلح في جرائم أسواق المال:-</vt:lpstr>
      <vt:lpstr>              ولله الحجة البالغة،،،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Jomanah Alshawaf</cp:lastModifiedBy>
  <cp:revision>437</cp:revision>
  <cp:lastPrinted>2015-11-22T08:02:09Z</cp:lastPrinted>
  <dcterms:created xsi:type="dcterms:W3CDTF">2014-09-25T11:33:14Z</dcterms:created>
  <dcterms:modified xsi:type="dcterms:W3CDTF">2015-11-23T07:58:32Z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30ddabf3-78a4-4d9c-a9d2-1435743e22c7</vt:lpwstr>
  </property>
  <property fmtid="{D5CDD505-2E9C-101B-9397-08002B2CF9AE}" pid="3" name="CMAClassification">
    <vt:lpwstr>Internal</vt:lpwstr>
  </property>
</Properties>
</file>